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65" r:id="rId2"/>
    <p:sldId id="310" r:id="rId3"/>
    <p:sldId id="316" r:id="rId4"/>
    <p:sldId id="320" r:id="rId5"/>
    <p:sldId id="321" r:id="rId6"/>
    <p:sldId id="322" r:id="rId7"/>
    <p:sldId id="323" r:id="rId8"/>
    <p:sldId id="313" r:id="rId9"/>
    <p:sldId id="324" r:id="rId10"/>
    <p:sldId id="318" r:id="rId11"/>
  </p:sldIdLst>
  <p:sldSz cx="12188825"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95" autoAdjust="0"/>
    <p:restoredTop sz="94580" autoAdjust="0"/>
  </p:normalViewPr>
  <p:slideViewPr>
    <p:cSldViewPr showGuides="1">
      <p:cViewPr varScale="1">
        <p:scale>
          <a:sx n="121" d="100"/>
          <a:sy n="121" d="100"/>
        </p:scale>
        <p:origin x="528" y="18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7/7/21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7/7/21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performance of the players could be measured through several metrics. Although the IPL follows the Twenty20 format of the game, it is possible that the performance of the players in the other formats of the game such as Test and One-Day matches can influence player pricing</a:t>
            </a:r>
            <a:r>
              <a:rPr lang="en-IN" dirty="0">
                <a:effectLst/>
              </a:rPr>
              <a:t> </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IN" smtClean="0"/>
              <a:t>2</a:t>
            </a:fld>
            <a:endParaRPr lang="en-IN"/>
          </a:p>
        </p:txBody>
      </p:sp>
    </p:spTree>
    <p:extLst>
      <p:ext uri="{BB962C8B-B14F-4D97-AF65-F5344CB8AC3E}">
        <p14:creationId xmlns:p14="http://schemas.microsoft.com/office/powerpoint/2010/main" val="3456818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7/7/21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7/7/21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7/7/21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7/7/21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7/7/21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7/7/21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7/7/21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7/7/21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7/7/21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7/7/21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7/7/21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wileyindia.com/catalog/product/view/id/6915/s/machine-learning-using-pyth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EDA of IPL dataset</a:t>
            </a:r>
          </a:p>
        </p:txBody>
      </p:sp>
    </p:spTree>
    <p:extLst>
      <p:ext uri="{BB962C8B-B14F-4D97-AF65-F5344CB8AC3E}">
        <p14:creationId xmlns:p14="http://schemas.microsoft.com/office/powerpoint/2010/main" val="280892012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765137111"/>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a:normAutofit/>
          </a:bodyPr>
          <a:lstStyle/>
          <a:p>
            <a:r>
              <a:rPr lang="en-US" dirty="0"/>
              <a:t>Context: Performance of players in IPL can be accessed by using various features like runs, sixes, age etc. during their cricket career which drives their pricing in Indian Premier League.</a:t>
            </a:r>
          </a:p>
          <a:p>
            <a:r>
              <a:rPr lang="en-US" dirty="0"/>
              <a:t>Data source : Wiley India Website </a:t>
            </a:r>
            <a:r>
              <a:rPr lang="en-US" baseline="30000" dirty="0">
                <a:hlinkClick r:id="rId3"/>
              </a:rPr>
              <a:t>[Link]</a:t>
            </a:r>
            <a:endParaRPr lang="en-US" sz="1600" baseline="30000" dirty="0"/>
          </a:p>
          <a:p>
            <a:r>
              <a:rPr lang="en-US" dirty="0"/>
              <a:t>About the Dataset: </a:t>
            </a:r>
          </a:p>
          <a:p>
            <a:pPr lvl="1"/>
            <a:r>
              <a:rPr lang="en-US" u="sng" dirty="0"/>
              <a:t>Sample Size</a:t>
            </a:r>
            <a:r>
              <a:rPr lang="en-US" dirty="0"/>
              <a:t>: 130 data points and 26 features.</a:t>
            </a:r>
          </a:p>
          <a:p>
            <a:pPr lvl="1"/>
            <a:r>
              <a:rPr lang="en-US" dirty="0"/>
              <a:t>No missing values.</a:t>
            </a:r>
          </a:p>
          <a:p>
            <a:r>
              <a:rPr lang="en-US" dirty="0"/>
              <a:t> </a:t>
            </a:r>
            <a:r>
              <a:rPr lang="en-US" u="sng" dirty="0"/>
              <a:t>Statistical Tools used</a:t>
            </a:r>
            <a:r>
              <a:rPr lang="en-US" dirty="0"/>
              <a:t>: Used Python to perform EDA and data visualization. </a:t>
            </a:r>
          </a:p>
        </p:txBody>
      </p:sp>
    </p:spTree>
    <p:extLst>
      <p:ext uri="{BB962C8B-B14F-4D97-AF65-F5344CB8AC3E}">
        <p14:creationId xmlns:p14="http://schemas.microsoft.com/office/powerpoint/2010/main" val="213913258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and Output(1/5) </a:t>
            </a:r>
          </a:p>
        </p:txBody>
      </p:sp>
      <p:pic>
        <p:nvPicPr>
          <p:cNvPr id="3" name="Picture 2" descr="Graphical user interface, text, application, email&#10;&#10;Description automatically generated">
            <a:extLst>
              <a:ext uri="{FF2B5EF4-FFF2-40B4-BE49-F238E27FC236}">
                <a16:creationId xmlns:a16="http://schemas.microsoft.com/office/drawing/2014/main" id="{514718CB-01A1-6E41-9496-69F4770E3666}"/>
              </a:ext>
            </a:extLst>
          </p:cNvPr>
          <p:cNvPicPr/>
          <p:nvPr/>
        </p:nvPicPr>
        <p:blipFill rotWithShape="1">
          <a:blip r:embed="rId2">
            <a:extLst>
              <a:ext uri="{28A0092B-C50C-407E-A947-70E740481C1C}">
                <a14:useLocalDpi xmlns:a14="http://schemas.microsoft.com/office/drawing/2010/main" val="0"/>
              </a:ext>
            </a:extLst>
          </a:blip>
          <a:srcRect l="13259" t="13074" r="67411" b="2874"/>
          <a:stretch/>
        </p:blipFill>
        <p:spPr bwMode="auto">
          <a:xfrm>
            <a:off x="5788024" y="2060848"/>
            <a:ext cx="2123728" cy="2160240"/>
          </a:xfrm>
          <a:prstGeom prst="rect">
            <a:avLst/>
          </a:prstGeom>
          <a:ln>
            <a:noFill/>
          </a:ln>
          <a:extLst>
            <a:ext uri="{53640926-AAD7-44D8-BBD7-CCE9431645EC}">
              <a14:shadowObscured xmlns:a14="http://schemas.microsoft.com/office/drawing/2010/main"/>
            </a:ext>
          </a:extLst>
        </p:spPr>
      </p:pic>
      <p:pic>
        <p:nvPicPr>
          <p:cNvPr id="4" name="Picture 3" descr="Graphical user interface, text, application&#10;&#10;Description automatically generated">
            <a:extLst>
              <a:ext uri="{FF2B5EF4-FFF2-40B4-BE49-F238E27FC236}">
                <a16:creationId xmlns:a16="http://schemas.microsoft.com/office/drawing/2014/main" id="{94E2FA7A-D4CD-234C-A9A7-C338E27C69C3}"/>
              </a:ext>
            </a:extLst>
          </p:cNvPr>
          <p:cNvPicPr/>
          <p:nvPr/>
        </p:nvPicPr>
        <p:blipFill rotWithShape="1">
          <a:blip r:embed="rId3">
            <a:extLst>
              <a:ext uri="{28A0092B-C50C-407E-A947-70E740481C1C}">
                <a14:useLocalDpi xmlns:a14="http://schemas.microsoft.com/office/drawing/2010/main" val="0"/>
              </a:ext>
            </a:extLst>
          </a:blip>
          <a:srcRect l="12906" t="21925" r="59219"/>
          <a:stretch/>
        </p:blipFill>
        <p:spPr bwMode="auto">
          <a:xfrm>
            <a:off x="5794584" y="4754353"/>
            <a:ext cx="2610036" cy="1590665"/>
          </a:xfrm>
          <a:prstGeom prst="rect">
            <a:avLst/>
          </a:prstGeom>
          <a:ln>
            <a:noFill/>
          </a:ln>
          <a:extLst>
            <a:ext uri="{53640926-AAD7-44D8-BBD7-CCE9431645EC}">
              <a14:shadowObscured xmlns:a14="http://schemas.microsoft.com/office/drawing/2010/main"/>
            </a:ext>
          </a:extLst>
        </p:spPr>
      </p:pic>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1522413" y="2060848"/>
            <a:ext cx="3779911" cy="4114801"/>
          </a:xfrm>
          <a:prstGeom prst="rect">
            <a:avLst/>
          </a:prstGeom>
        </p:spPr>
        <p:txBody>
          <a:bodyPr>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We find 40% players are from India followed by 16% from Australia and 12% from South Africa.</a:t>
            </a:r>
          </a:p>
          <a:p>
            <a:r>
              <a:rPr lang="en-US" dirty="0"/>
              <a:t>The  3 players who are sold at lowest price are </a:t>
            </a:r>
            <a:r>
              <a:rPr lang="en-US" dirty="0" err="1"/>
              <a:t>Nofke</a:t>
            </a:r>
            <a:r>
              <a:rPr lang="en-US" dirty="0"/>
              <a:t>, AA, Kamran Khan, </a:t>
            </a:r>
            <a:r>
              <a:rPr lang="en-US" dirty="0" err="1"/>
              <a:t>Abdulla,YA</a:t>
            </a:r>
            <a:r>
              <a:rPr lang="en-US" dirty="0"/>
              <a:t> and highest are </a:t>
            </a:r>
            <a:r>
              <a:rPr lang="en-US" dirty="0" err="1"/>
              <a:t>Swhwag,V</a:t>
            </a:r>
            <a:r>
              <a:rPr lang="en-US" dirty="0"/>
              <a:t>, Yuvraj Singh and Kohli, V.</a:t>
            </a:r>
          </a:p>
          <a:p>
            <a:r>
              <a:rPr lang="en-US" dirty="0"/>
              <a:t>We find most players lies in the second age group, bowlers having largest count of 29.</a:t>
            </a:r>
          </a:p>
        </p:txBody>
      </p:sp>
      <p:pic>
        <p:nvPicPr>
          <p:cNvPr id="6" name="Picture 5" descr="Graphical user interface, text, application&#10;&#10;Description automatically generated">
            <a:extLst>
              <a:ext uri="{FF2B5EF4-FFF2-40B4-BE49-F238E27FC236}">
                <a16:creationId xmlns:a16="http://schemas.microsoft.com/office/drawing/2014/main" id="{068881BE-83C3-E54B-9470-B4389A18EFB4}"/>
              </a:ext>
            </a:extLst>
          </p:cNvPr>
          <p:cNvPicPr/>
          <p:nvPr/>
        </p:nvPicPr>
        <p:blipFill rotWithShape="1">
          <a:blip r:embed="rId4">
            <a:extLst>
              <a:ext uri="{28A0092B-C50C-407E-A947-70E740481C1C}">
                <a14:useLocalDpi xmlns:a14="http://schemas.microsoft.com/office/drawing/2010/main" val="0"/>
              </a:ext>
            </a:extLst>
          </a:blip>
          <a:srcRect l="13554" t="20924" r="58989"/>
          <a:stretch/>
        </p:blipFill>
        <p:spPr bwMode="auto">
          <a:xfrm>
            <a:off x="8810160" y="4756232"/>
            <a:ext cx="2702494" cy="1590665"/>
          </a:xfrm>
          <a:prstGeom prst="rect">
            <a:avLst/>
          </a:prstGeom>
          <a:ln>
            <a:noFill/>
          </a:ln>
          <a:extLst>
            <a:ext uri="{53640926-AAD7-44D8-BBD7-CCE9431645EC}">
              <a14:shadowObscured xmlns:a14="http://schemas.microsoft.com/office/drawing/2010/main"/>
            </a:ext>
          </a:extLst>
        </p:spPr>
      </p:pic>
      <p:pic>
        <p:nvPicPr>
          <p:cNvPr id="7" name="Picture 6" descr="Graphical user interface&#10;&#10;Description automatically generated with medium confidence">
            <a:extLst>
              <a:ext uri="{FF2B5EF4-FFF2-40B4-BE49-F238E27FC236}">
                <a16:creationId xmlns:a16="http://schemas.microsoft.com/office/drawing/2014/main" id="{B11C98A6-9393-9C45-8B60-AFA7E79AD8BA}"/>
              </a:ext>
            </a:extLst>
          </p:cNvPr>
          <p:cNvPicPr/>
          <p:nvPr/>
        </p:nvPicPr>
        <p:blipFill rotWithShape="1">
          <a:blip r:embed="rId5">
            <a:extLst>
              <a:ext uri="{28A0092B-C50C-407E-A947-70E740481C1C}">
                <a14:useLocalDpi xmlns:a14="http://schemas.microsoft.com/office/drawing/2010/main" val="0"/>
              </a:ext>
            </a:extLst>
          </a:blip>
          <a:srcRect l="14573" t="32086" r="44858"/>
          <a:stretch/>
        </p:blipFill>
        <p:spPr bwMode="auto">
          <a:xfrm>
            <a:off x="8810160" y="2385791"/>
            <a:ext cx="2651042" cy="1656184"/>
          </a:xfrm>
          <a:prstGeom prst="rect">
            <a:avLst/>
          </a:prstGeom>
          <a:ln>
            <a:noFill/>
          </a:ln>
          <a:extLst>
            <a:ext uri="{53640926-AAD7-44D8-BBD7-CCE9431645EC}">
              <a14:shadowObscured xmlns:a14="http://schemas.microsoft.com/office/drawing/2010/main"/>
            </a:ext>
          </a:extLst>
        </p:spPr>
      </p:pic>
      <p:cxnSp>
        <p:nvCxnSpPr>
          <p:cNvPr id="9" name="Straight Connector 8">
            <a:extLst>
              <a:ext uri="{FF2B5EF4-FFF2-40B4-BE49-F238E27FC236}">
                <a16:creationId xmlns:a16="http://schemas.microsoft.com/office/drawing/2014/main" id="{93BA19F3-C757-934A-A169-611F460F9C0E}"/>
              </a:ext>
            </a:extLst>
          </p:cNvPr>
          <p:cNvCxnSpPr/>
          <p:nvPr/>
        </p:nvCxnSpPr>
        <p:spPr>
          <a:xfrm>
            <a:off x="5518348" y="1844824"/>
            <a:ext cx="0" cy="460851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1CD3E7-86D2-4744-B87E-D0552F2A534F}"/>
              </a:ext>
            </a:extLst>
          </p:cNvPr>
          <p:cNvSpPr txBox="1"/>
          <p:nvPr/>
        </p:nvSpPr>
        <p:spPr>
          <a:xfrm>
            <a:off x="9127369" y="1763849"/>
            <a:ext cx="2198438" cy="307777"/>
          </a:xfrm>
          <a:prstGeom prst="rect">
            <a:avLst/>
          </a:prstGeom>
          <a:noFill/>
        </p:spPr>
        <p:txBody>
          <a:bodyPr wrap="square" rtlCol="0">
            <a:spAutoFit/>
          </a:bodyPr>
          <a:lstStyle/>
          <a:p>
            <a:r>
              <a:rPr lang="en-US" sz="1400" dirty="0"/>
              <a:t>Players Age profiling</a:t>
            </a:r>
          </a:p>
        </p:txBody>
      </p:sp>
      <p:sp>
        <p:nvSpPr>
          <p:cNvPr id="11" name="TextBox 10">
            <a:extLst>
              <a:ext uri="{FF2B5EF4-FFF2-40B4-BE49-F238E27FC236}">
                <a16:creationId xmlns:a16="http://schemas.microsoft.com/office/drawing/2014/main" id="{AD285987-8D3B-3942-B164-02E25A4C86F1}"/>
              </a:ext>
            </a:extLst>
          </p:cNvPr>
          <p:cNvSpPr txBox="1"/>
          <p:nvPr/>
        </p:nvSpPr>
        <p:spPr>
          <a:xfrm>
            <a:off x="5950396" y="1743325"/>
            <a:ext cx="2198438" cy="307777"/>
          </a:xfrm>
          <a:prstGeom prst="rect">
            <a:avLst/>
          </a:prstGeom>
          <a:noFill/>
        </p:spPr>
        <p:txBody>
          <a:bodyPr wrap="square" rtlCol="0">
            <a:spAutoFit/>
          </a:bodyPr>
          <a:lstStyle/>
          <a:p>
            <a:r>
              <a:rPr lang="en-US" sz="1400" dirty="0"/>
              <a:t>Country wise % of players</a:t>
            </a:r>
          </a:p>
        </p:txBody>
      </p:sp>
      <p:sp>
        <p:nvSpPr>
          <p:cNvPr id="12" name="TextBox 11">
            <a:extLst>
              <a:ext uri="{FF2B5EF4-FFF2-40B4-BE49-F238E27FC236}">
                <a16:creationId xmlns:a16="http://schemas.microsoft.com/office/drawing/2014/main" id="{074B07E1-517F-0C4A-B57E-D0EEEA2369BE}"/>
              </a:ext>
            </a:extLst>
          </p:cNvPr>
          <p:cNvSpPr txBox="1"/>
          <p:nvPr/>
        </p:nvSpPr>
        <p:spPr>
          <a:xfrm>
            <a:off x="5956896" y="4446576"/>
            <a:ext cx="2228408" cy="307777"/>
          </a:xfrm>
          <a:prstGeom prst="rect">
            <a:avLst/>
          </a:prstGeom>
          <a:noFill/>
        </p:spPr>
        <p:txBody>
          <a:bodyPr wrap="square" rtlCol="0">
            <a:spAutoFit/>
          </a:bodyPr>
          <a:lstStyle/>
          <a:p>
            <a:r>
              <a:rPr lang="en-US" sz="1400" dirty="0"/>
              <a:t>Last five lowest sold players</a:t>
            </a:r>
          </a:p>
        </p:txBody>
      </p:sp>
      <p:sp>
        <p:nvSpPr>
          <p:cNvPr id="13" name="TextBox 12">
            <a:extLst>
              <a:ext uri="{FF2B5EF4-FFF2-40B4-BE49-F238E27FC236}">
                <a16:creationId xmlns:a16="http://schemas.microsoft.com/office/drawing/2014/main" id="{94C81E2A-1D0D-6A40-88D3-E73B87ACDA49}"/>
              </a:ext>
            </a:extLst>
          </p:cNvPr>
          <p:cNvSpPr txBox="1"/>
          <p:nvPr/>
        </p:nvSpPr>
        <p:spPr>
          <a:xfrm>
            <a:off x="8991974" y="4401488"/>
            <a:ext cx="2469228" cy="307777"/>
          </a:xfrm>
          <a:prstGeom prst="rect">
            <a:avLst/>
          </a:prstGeom>
          <a:noFill/>
        </p:spPr>
        <p:txBody>
          <a:bodyPr wrap="square" rtlCol="0">
            <a:spAutoFit/>
          </a:bodyPr>
          <a:lstStyle/>
          <a:p>
            <a:r>
              <a:rPr lang="en-US" sz="1400" dirty="0"/>
              <a:t>Top 5 highest selling players</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and Output(2/5)</a:t>
            </a:r>
          </a:p>
        </p:txBody>
      </p:sp>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1522413" y="2060848"/>
            <a:ext cx="3779911" cy="4114801"/>
          </a:xfrm>
          <a:prstGeom prst="rect">
            <a:avLst/>
          </a:prstGeom>
        </p:spPr>
        <p:txBody>
          <a:bodyPr>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We find average selling price for lower age band players is highest. </a:t>
            </a:r>
          </a:p>
          <a:p>
            <a:r>
              <a:rPr lang="en-US" dirty="0"/>
              <a:t>In age band 1 and 2 we find batsman having selling price more than average for that band but for age group 3 all rounder tops.</a:t>
            </a:r>
          </a:p>
          <a:p>
            <a:r>
              <a:rPr lang="en-US" dirty="0"/>
              <a:t>Top 3 Players with who hit most sixes are C. Gayle, Gilchrest, Pathan. </a:t>
            </a:r>
          </a:p>
        </p:txBody>
      </p:sp>
      <p:cxnSp>
        <p:nvCxnSpPr>
          <p:cNvPr id="9" name="Straight Connector 8">
            <a:extLst>
              <a:ext uri="{FF2B5EF4-FFF2-40B4-BE49-F238E27FC236}">
                <a16:creationId xmlns:a16="http://schemas.microsoft.com/office/drawing/2014/main" id="{93BA19F3-C757-934A-A169-611F460F9C0E}"/>
              </a:ext>
            </a:extLst>
          </p:cNvPr>
          <p:cNvCxnSpPr/>
          <p:nvPr/>
        </p:nvCxnSpPr>
        <p:spPr>
          <a:xfrm>
            <a:off x="5518348" y="1844824"/>
            <a:ext cx="0" cy="460851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D285987-8D3B-3942-B164-02E25A4C86F1}"/>
              </a:ext>
            </a:extLst>
          </p:cNvPr>
          <p:cNvSpPr txBox="1"/>
          <p:nvPr/>
        </p:nvSpPr>
        <p:spPr>
          <a:xfrm>
            <a:off x="5846315" y="3275963"/>
            <a:ext cx="4824536" cy="307777"/>
          </a:xfrm>
          <a:prstGeom prst="rect">
            <a:avLst/>
          </a:prstGeom>
          <a:noFill/>
        </p:spPr>
        <p:txBody>
          <a:bodyPr wrap="square" rtlCol="0">
            <a:spAutoFit/>
          </a:bodyPr>
          <a:lstStyle/>
          <a:p>
            <a:r>
              <a:rPr lang="en-US" sz="1400" dirty="0"/>
              <a:t>Age and Playing role wise  sold price compared with average</a:t>
            </a:r>
          </a:p>
        </p:txBody>
      </p:sp>
      <p:pic>
        <p:nvPicPr>
          <p:cNvPr id="16" name="Picture 15" descr="Table&#10;&#10;Description automatically generated">
            <a:extLst>
              <a:ext uri="{FF2B5EF4-FFF2-40B4-BE49-F238E27FC236}">
                <a16:creationId xmlns:a16="http://schemas.microsoft.com/office/drawing/2014/main" id="{201B6326-FC09-334D-8AF7-3C46AAF3EBE1}"/>
              </a:ext>
            </a:extLst>
          </p:cNvPr>
          <p:cNvPicPr/>
          <p:nvPr/>
        </p:nvPicPr>
        <p:blipFill rotWithShape="1">
          <a:blip r:embed="rId2">
            <a:extLst>
              <a:ext uri="{28A0092B-C50C-407E-A947-70E740481C1C}">
                <a14:useLocalDpi xmlns:a14="http://schemas.microsoft.com/office/drawing/2010/main" val="0"/>
              </a:ext>
            </a:extLst>
          </a:blip>
          <a:srcRect l="13327" t="22432" r="28520"/>
          <a:stretch/>
        </p:blipFill>
        <p:spPr>
          <a:xfrm>
            <a:off x="5820740" y="3619461"/>
            <a:ext cx="3744416" cy="3012280"/>
          </a:xfrm>
          <a:prstGeom prst="rect">
            <a:avLst/>
          </a:prstGeom>
        </p:spPr>
      </p:pic>
      <p:sp>
        <p:nvSpPr>
          <p:cNvPr id="8" name="Rectangle 7">
            <a:extLst>
              <a:ext uri="{FF2B5EF4-FFF2-40B4-BE49-F238E27FC236}">
                <a16:creationId xmlns:a16="http://schemas.microsoft.com/office/drawing/2014/main" id="{21185079-90A1-FB48-B038-3D2A98F19133}"/>
              </a:ext>
            </a:extLst>
          </p:cNvPr>
          <p:cNvSpPr/>
          <p:nvPr/>
        </p:nvSpPr>
        <p:spPr>
          <a:xfrm>
            <a:off x="5696502" y="4138058"/>
            <a:ext cx="4220065" cy="120421"/>
          </a:xfrm>
          <a:prstGeom prst="rect">
            <a:avLst/>
          </a:prstGeom>
          <a:noFill/>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rgbClr val="C00000"/>
              </a:solidFill>
            </a:endParaRPr>
          </a:p>
        </p:txBody>
      </p:sp>
      <p:sp>
        <p:nvSpPr>
          <p:cNvPr id="18" name="Rectangle 17">
            <a:extLst>
              <a:ext uri="{FF2B5EF4-FFF2-40B4-BE49-F238E27FC236}">
                <a16:creationId xmlns:a16="http://schemas.microsoft.com/office/drawing/2014/main" id="{0364006A-A0FD-DB4F-8CA1-DE615A8C2A00}"/>
              </a:ext>
            </a:extLst>
          </p:cNvPr>
          <p:cNvSpPr/>
          <p:nvPr/>
        </p:nvSpPr>
        <p:spPr>
          <a:xfrm>
            <a:off x="5696502" y="4830151"/>
            <a:ext cx="4248473" cy="178822"/>
          </a:xfrm>
          <a:prstGeom prst="rect">
            <a:avLst/>
          </a:prstGeom>
          <a:noFill/>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rgbClr val="C00000"/>
              </a:solidFill>
            </a:endParaRPr>
          </a:p>
        </p:txBody>
      </p:sp>
      <p:sp>
        <p:nvSpPr>
          <p:cNvPr id="19" name="Rectangle 18">
            <a:extLst>
              <a:ext uri="{FF2B5EF4-FFF2-40B4-BE49-F238E27FC236}">
                <a16:creationId xmlns:a16="http://schemas.microsoft.com/office/drawing/2014/main" id="{479BAC23-C3C0-1B4C-A744-020219BB7F01}"/>
              </a:ext>
            </a:extLst>
          </p:cNvPr>
          <p:cNvSpPr/>
          <p:nvPr/>
        </p:nvSpPr>
        <p:spPr>
          <a:xfrm>
            <a:off x="5668094" y="5552124"/>
            <a:ext cx="4248473" cy="178822"/>
          </a:xfrm>
          <a:prstGeom prst="rect">
            <a:avLst/>
          </a:prstGeom>
          <a:noFill/>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rgbClr val="C00000"/>
              </a:solidFill>
            </a:endParaRPr>
          </a:p>
        </p:txBody>
      </p:sp>
      <p:sp>
        <p:nvSpPr>
          <p:cNvPr id="20" name="Right Brace 19">
            <a:extLst>
              <a:ext uri="{FF2B5EF4-FFF2-40B4-BE49-F238E27FC236}">
                <a16:creationId xmlns:a16="http://schemas.microsoft.com/office/drawing/2014/main" id="{233B6543-F4FA-9E48-8196-8173B5EB2C22}"/>
              </a:ext>
            </a:extLst>
          </p:cNvPr>
          <p:cNvSpPr/>
          <p:nvPr/>
        </p:nvSpPr>
        <p:spPr>
          <a:xfrm>
            <a:off x="9964409" y="3717031"/>
            <a:ext cx="378954" cy="842055"/>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DF271899-F0FE-0449-92DA-65EF5CB86482}"/>
              </a:ext>
            </a:extLst>
          </p:cNvPr>
          <p:cNvSpPr/>
          <p:nvPr/>
        </p:nvSpPr>
        <p:spPr>
          <a:xfrm>
            <a:off x="10061272" y="4563072"/>
            <a:ext cx="201143" cy="957742"/>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731FB6FB-932B-8E43-9E75-C4E7540464E5}"/>
              </a:ext>
            </a:extLst>
          </p:cNvPr>
          <p:cNvSpPr/>
          <p:nvPr/>
        </p:nvSpPr>
        <p:spPr>
          <a:xfrm>
            <a:off x="10055854" y="5552124"/>
            <a:ext cx="212834" cy="107961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075DA13-D68F-C04F-BFC3-6275C261F6A5}"/>
              </a:ext>
            </a:extLst>
          </p:cNvPr>
          <p:cNvSpPr txBox="1"/>
          <p:nvPr/>
        </p:nvSpPr>
        <p:spPr>
          <a:xfrm>
            <a:off x="10405435" y="3980274"/>
            <a:ext cx="1260646" cy="369332"/>
          </a:xfrm>
          <a:prstGeom prst="rect">
            <a:avLst/>
          </a:prstGeom>
          <a:noFill/>
        </p:spPr>
        <p:txBody>
          <a:bodyPr wrap="square" rtlCol="0">
            <a:spAutoFit/>
          </a:bodyPr>
          <a:lstStyle/>
          <a:p>
            <a:r>
              <a:rPr lang="en-US" dirty="0"/>
              <a:t>Age band 1</a:t>
            </a:r>
          </a:p>
        </p:txBody>
      </p:sp>
      <p:sp>
        <p:nvSpPr>
          <p:cNvPr id="24" name="TextBox 23">
            <a:extLst>
              <a:ext uri="{FF2B5EF4-FFF2-40B4-BE49-F238E27FC236}">
                <a16:creationId xmlns:a16="http://schemas.microsoft.com/office/drawing/2014/main" id="{2B12A337-43F1-B64A-9C2F-3E720A989097}"/>
              </a:ext>
            </a:extLst>
          </p:cNvPr>
          <p:cNvSpPr txBox="1"/>
          <p:nvPr/>
        </p:nvSpPr>
        <p:spPr>
          <a:xfrm>
            <a:off x="10431985" y="4881423"/>
            <a:ext cx="1260646" cy="369332"/>
          </a:xfrm>
          <a:prstGeom prst="rect">
            <a:avLst/>
          </a:prstGeom>
          <a:noFill/>
        </p:spPr>
        <p:txBody>
          <a:bodyPr wrap="square" rtlCol="0">
            <a:spAutoFit/>
          </a:bodyPr>
          <a:lstStyle/>
          <a:p>
            <a:r>
              <a:rPr lang="en-US" dirty="0"/>
              <a:t>Age band 2</a:t>
            </a:r>
          </a:p>
        </p:txBody>
      </p:sp>
      <p:sp>
        <p:nvSpPr>
          <p:cNvPr id="25" name="TextBox 24">
            <a:extLst>
              <a:ext uri="{FF2B5EF4-FFF2-40B4-BE49-F238E27FC236}">
                <a16:creationId xmlns:a16="http://schemas.microsoft.com/office/drawing/2014/main" id="{20DC5ADF-A385-5F4E-B920-637E999B50ED}"/>
              </a:ext>
            </a:extLst>
          </p:cNvPr>
          <p:cNvSpPr txBox="1"/>
          <p:nvPr/>
        </p:nvSpPr>
        <p:spPr>
          <a:xfrm>
            <a:off x="10405435" y="5935325"/>
            <a:ext cx="1260646" cy="369332"/>
          </a:xfrm>
          <a:prstGeom prst="rect">
            <a:avLst/>
          </a:prstGeom>
          <a:noFill/>
        </p:spPr>
        <p:txBody>
          <a:bodyPr wrap="square" rtlCol="0">
            <a:spAutoFit/>
          </a:bodyPr>
          <a:lstStyle/>
          <a:p>
            <a:r>
              <a:rPr lang="en-US" dirty="0"/>
              <a:t>Age band 3</a:t>
            </a:r>
          </a:p>
        </p:txBody>
      </p:sp>
      <p:pic>
        <p:nvPicPr>
          <p:cNvPr id="27" name="Picture 26" descr="Chart, bar chart&#10;&#10;Description automatically generated">
            <a:extLst>
              <a:ext uri="{FF2B5EF4-FFF2-40B4-BE49-F238E27FC236}">
                <a16:creationId xmlns:a16="http://schemas.microsoft.com/office/drawing/2014/main" id="{26EBCBA3-7032-B241-9548-213A105CBE5A}"/>
              </a:ext>
            </a:extLst>
          </p:cNvPr>
          <p:cNvPicPr/>
          <p:nvPr/>
        </p:nvPicPr>
        <p:blipFill rotWithShape="1">
          <a:blip r:embed="rId3">
            <a:extLst>
              <a:ext uri="{28A0092B-C50C-407E-A947-70E740481C1C}">
                <a14:useLocalDpi xmlns:a14="http://schemas.microsoft.com/office/drawing/2010/main" val="0"/>
              </a:ext>
            </a:extLst>
          </a:blip>
          <a:srcRect l="14974" t="24755" r="41889" b="4695"/>
          <a:stretch/>
        </p:blipFill>
        <p:spPr bwMode="auto">
          <a:xfrm>
            <a:off x="7564925" y="692696"/>
            <a:ext cx="4162067" cy="2481184"/>
          </a:xfrm>
          <a:prstGeom prst="rect">
            <a:avLst/>
          </a:prstGeom>
          <a:ln>
            <a:noFill/>
          </a:ln>
          <a:extLst>
            <a:ext uri="{53640926-AAD7-44D8-BBD7-CCE9431645EC}">
              <a14:shadowObscured xmlns:a14="http://schemas.microsoft.com/office/drawing/2010/main"/>
            </a:ext>
          </a:extLst>
        </p:spPr>
      </p:pic>
      <p:sp>
        <p:nvSpPr>
          <p:cNvPr id="28" name="TextBox 27">
            <a:extLst>
              <a:ext uri="{FF2B5EF4-FFF2-40B4-BE49-F238E27FC236}">
                <a16:creationId xmlns:a16="http://schemas.microsoft.com/office/drawing/2014/main" id="{1AD6B163-A9B1-AB45-BAEF-5FE05DEE2B49}"/>
              </a:ext>
            </a:extLst>
          </p:cNvPr>
          <p:cNvSpPr txBox="1"/>
          <p:nvPr/>
        </p:nvSpPr>
        <p:spPr>
          <a:xfrm>
            <a:off x="5948676" y="1760069"/>
            <a:ext cx="1616249" cy="646331"/>
          </a:xfrm>
          <a:prstGeom prst="rect">
            <a:avLst/>
          </a:prstGeom>
          <a:noFill/>
        </p:spPr>
        <p:txBody>
          <a:bodyPr wrap="square" rtlCol="0">
            <a:spAutoFit/>
          </a:bodyPr>
          <a:lstStyle/>
          <a:p>
            <a:r>
              <a:rPr lang="en-US" dirty="0"/>
              <a:t>Plots to show the same</a:t>
            </a:r>
          </a:p>
        </p:txBody>
      </p:sp>
    </p:spTree>
    <p:extLst>
      <p:ext uri="{BB962C8B-B14F-4D97-AF65-F5344CB8AC3E}">
        <p14:creationId xmlns:p14="http://schemas.microsoft.com/office/powerpoint/2010/main" val="253608646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347" y="332656"/>
            <a:ext cx="9144001" cy="1371600"/>
          </a:xfrm>
        </p:spPr>
        <p:txBody>
          <a:bodyPr/>
          <a:lstStyle/>
          <a:p>
            <a:r>
              <a:rPr lang="en-US" dirty="0"/>
              <a:t>Analysis and Output(3/5) </a:t>
            </a:r>
          </a:p>
        </p:txBody>
      </p:sp>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946347" y="2034007"/>
            <a:ext cx="4103440" cy="4361657"/>
          </a:xfrm>
          <a:prstGeom prst="rect">
            <a:avLst/>
          </a:prstGeom>
        </p:spPr>
        <p:txBody>
          <a:bodyPr>
            <a:normAutofit fontScale="850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We find the distribution of sold price is right skewed.</a:t>
            </a:r>
          </a:p>
          <a:p>
            <a:r>
              <a:rPr lang="en-US" dirty="0"/>
              <a:t>There are outliers with high selling price like </a:t>
            </a:r>
            <a:r>
              <a:rPr lang="en-US" dirty="0" err="1"/>
              <a:t>Dhoni</a:t>
            </a:r>
            <a:r>
              <a:rPr lang="en-US" dirty="0"/>
              <a:t> MS, Flintoff A., Kohli V, etc.</a:t>
            </a:r>
          </a:p>
          <a:p>
            <a:r>
              <a:rPr lang="en-US" dirty="0"/>
              <a:t>The distribution statistics:</a:t>
            </a:r>
          </a:p>
          <a:p>
            <a:pPr lvl="2"/>
            <a:r>
              <a:rPr lang="en-US" dirty="0"/>
              <a:t>Max: 13,50,000</a:t>
            </a:r>
            <a:endParaRPr lang="en-IN" sz="2200" dirty="0"/>
          </a:p>
          <a:p>
            <a:pPr lvl="2"/>
            <a:r>
              <a:rPr lang="en-US" dirty="0"/>
              <a:t>Min: 20,000</a:t>
            </a:r>
            <a:endParaRPr lang="en-IN" sz="2200" dirty="0"/>
          </a:p>
          <a:p>
            <a:pPr lvl="2"/>
            <a:r>
              <a:rPr lang="en-US" dirty="0"/>
              <a:t>Q1: 2,25,000</a:t>
            </a:r>
            <a:endParaRPr lang="en-IN" sz="2200" dirty="0"/>
          </a:p>
          <a:p>
            <a:pPr lvl="2"/>
            <a:r>
              <a:rPr lang="en-US" dirty="0"/>
              <a:t>Q2 or Median: 4,37,500</a:t>
            </a:r>
            <a:endParaRPr lang="en-IN" sz="2200" dirty="0"/>
          </a:p>
          <a:p>
            <a:pPr lvl="2"/>
            <a:r>
              <a:rPr lang="en-US" dirty="0"/>
              <a:t>Q3: 7,00,000</a:t>
            </a:r>
            <a:endParaRPr lang="en-IN" sz="2200" dirty="0"/>
          </a:p>
          <a:p>
            <a:pPr lvl="2"/>
            <a:r>
              <a:rPr lang="en-US" dirty="0"/>
              <a:t>IQR: Q3-Q1= 4,75,000</a:t>
            </a:r>
            <a:endParaRPr lang="en-IN" sz="2200" dirty="0"/>
          </a:p>
          <a:p>
            <a:r>
              <a:rPr lang="en-US" dirty="0"/>
              <a:t>Outliers are beyond 1.5IQR i.e. players sold price greater than 13,50,000</a:t>
            </a:r>
          </a:p>
        </p:txBody>
      </p:sp>
      <p:cxnSp>
        <p:nvCxnSpPr>
          <p:cNvPr id="9" name="Straight Connector 8">
            <a:extLst>
              <a:ext uri="{FF2B5EF4-FFF2-40B4-BE49-F238E27FC236}">
                <a16:creationId xmlns:a16="http://schemas.microsoft.com/office/drawing/2014/main" id="{93BA19F3-C757-934A-A169-611F460F9C0E}"/>
              </a:ext>
            </a:extLst>
          </p:cNvPr>
          <p:cNvCxnSpPr/>
          <p:nvPr/>
        </p:nvCxnSpPr>
        <p:spPr>
          <a:xfrm>
            <a:off x="5049787" y="1813992"/>
            <a:ext cx="0" cy="4608512"/>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DCE0889-D6E7-7047-801C-63159666D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324" y="1752443"/>
            <a:ext cx="6816359" cy="4772901"/>
          </a:xfrm>
          <a:prstGeom prst="rect">
            <a:avLst/>
          </a:prstGeom>
        </p:spPr>
      </p:pic>
    </p:spTree>
    <p:extLst>
      <p:ext uri="{BB962C8B-B14F-4D97-AF65-F5344CB8AC3E}">
        <p14:creationId xmlns:p14="http://schemas.microsoft.com/office/powerpoint/2010/main" val="7085972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892" y="192180"/>
            <a:ext cx="9144001" cy="1371600"/>
          </a:xfrm>
        </p:spPr>
        <p:txBody>
          <a:bodyPr/>
          <a:lstStyle/>
          <a:p>
            <a:r>
              <a:rPr lang="en-US" dirty="0"/>
              <a:t>Analysis and Output(4/5) </a:t>
            </a:r>
          </a:p>
        </p:txBody>
      </p:sp>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1485900" y="1937418"/>
            <a:ext cx="4103440" cy="4361657"/>
          </a:xfrm>
          <a:prstGeom prst="rect">
            <a:avLst/>
          </a:prstGeom>
        </p:spPr>
        <p:txBody>
          <a:bodyPr>
            <a:normAutofit fontScale="92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median sold price for allrounders and batsmen are higher than bowlers and wicket keepers. </a:t>
            </a:r>
          </a:p>
          <a:p>
            <a:r>
              <a:rPr lang="en-US" dirty="0"/>
              <a:t>All-rounders who are paid more than 1350000 USD are not considered outliers. </a:t>
            </a:r>
          </a:p>
          <a:p>
            <a:r>
              <a:rPr lang="en-US" dirty="0"/>
              <a:t>All-rounders have relatively high variance. There are outliers in batsman and wicket keeper’s category.</a:t>
            </a:r>
            <a:r>
              <a:rPr lang="en-IN" dirty="0"/>
              <a:t> </a:t>
            </a:r>
          </a:p>
          <a:p>
            <a:r>
              <a:rPr lang="en-US" dirty="0"/>
              <a:t>It can be observed that players with captaincy that players with captaincy experience seem to be paid higher.</a:t>
            </a:r>
            <a:endParaRPr lang="en-IN" dirty="0"/>
          </a:p>
          <a:p>
            <a:endParaRPr lang="en-US" dirty="0"/>
          </a:p>
        </p:txBody>
      </p:sp>
      <p:cxnSp>
        <p:nvCxnSpPr>
          <p:cNvPr id="9" name="Straight Connector 8">
            <a:extLst>
              <a:ext uri="{FF2B5EF4-FFF2-40B4-BE49-F238E27FC236}">
                <a16:creationId xmlns:a16="http://schemas.microsoft.com/office/drawing/2014/main" id="{93BA19F3-C757-934A-A169-611F460F9C0E}"/>
              </a:ext>
            </a:extLst>
          </p:cNvPr>
          <p:cNvCxnSpPr/>
          <p:nvPr/>
        </p:nvCxnSpPr>
        <p:spPr>
          <a:xfrm>
            <a:off x="6238428" y="1813991"/>
            <a:ext cx="0" cy="4608512"/>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Chart, box and whisker chart&#10;&#10;Description automatically generated">
            <a:extLst>
              <a:ext uri="{FF2B5EF4-FFF2-40B4-BE49-F238E27FC236}">
                <a16:creationId xmlns:a16="http://schemas.microsoft.com/office/drawing/2014/main" id="{5E1D4CB6-0DE0-B644-AA54-9BD55E463444}"/>
              </a:ext>
            </a:extLst>
          </p:cNvPr>
          <p:cNvPicPr/>
          <p:nvPr/>
        </p:nvPicPr>
        <p:blipFill rotWithShape="1">
          <a:blip r:embed="rId2">
            <a:extLst>
              <a:ext uri="{28A0092B-C50C-407E-A947-70E740481C1C}">
                <a14:useLocalDpi xmlns:a14="http://schemas.microsoft.com/office/drawing/2010/main" val="0"/>
              </a:ext>
            </a:extLst>
          </a:blip>
          <a:srcRect l="11267" t="19054" r="40509"/>
          <a:stretch/>
        </p:blipFill>
        <p:spPr bwMode="auto">
          <a:xfrm>
            <a:off x="7192152" y="1009395"/>
            <a:ext cx="3616960" cy="2551112"/>
          </a:xfrm>
          <a:prstGeom prst="rect">
            <a:avLst/>
          </a:prstGeom>
          <a:ln>
            <a:noFill/>
          </a:ln>
          <a:extLst>
            <a:ext uri="{53640926-AAD7-44D8-BBD7-CCE9431645EC}">
              <a14:shadowObscured xmlns:a14="http://schemas.microsoft.com/office/drawing/2010/main"/>
            </a:ext>
          </a:extLst>
        </p:spPr>
      </p:pic>
      <p:pic>
        <p:nvPicPr>
          <p:cNvPr id="7" name="Picture 6" descr="Text&#10;&#10;Description automatically generated with medium confidence">
            <a:extLst>
              <a:ext uri="{FF2B5EF4-FFF2-40B4-BE49-F238E27FC236}">
                <a16:creationId xmlns:a16="http://schemas.microsoft.com/office/drawing/2014/main" id="{DA215F05-2E77-9B4A-BC7D-7D798A9D0D00}"/>
              </a:ext>
            </a:extLst>
          </p:cNvPr>
          <p:cNvPicPr/>
          <p:nvPr/>
        </p:nvPicPr>
        <p:blipFill rotWithShape="1">
          <a:blip r:embed="rId3">
            <a:extLst>
              <a:ext uri="{28A0092B-C50C-407E-A947-70E740481C1C}">
                <a14:useLocalDpi xmlns:a14="http://schemas.microsoft.com/office/drawing/2010/main" val="0"/>
              </a:ext>
            </a:extLst>
          </a:blip>
          <a:srcRect l="12640" t="51078" r="38454"/>
          <a:stretch/>
        </p:blipFill>
        <p:spPr bwMode="auto">
          <a:xfrm>
            <a:off x="7289511" y="4118247"/>
            <a:ext cx="3762552" cy="253781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59ED848D-3605-B54C-B500-C3D2C8F4E9ED}"/>
              </a:ext>
            </a:extLst>
          </p:cNvPr>
          <p:cNvSpPr txBox="1"/>
          <p:nvPr/>
        </p:nvSpPr>
        <p:spPr>
          <a:xfrm>
            <a:off x="7205354" y="687124"/>
            <a:ext cx="3888432" cy="307777"/>
          </a:xfrm>
          <a:prstGeom prst="rect">
            <a:avLst/>
          </a:prstGeom>
          <a:noFill/>
        </p:spPr>
        <p:txBody>
          <a:bodyPr wrap="square" rtlCol="0">
            <a:spAutoFit/>
          </a:bodyPr>
          <a:lstStyle/>
          <a:p>
            <a:r>
              <a:rPr lang="en-US" sz="1400" dirty="0"/>
              <a:t>Sold price profiling against Playing role</a:t>
            </a:r>
          </a:p>
        </p:txBody>
      </p:sp>
      <p:sp>
        <p:nvSpPr>
          <p:cNvPr id="10" name="TextBox 9">
            <a:extLst>
              <a:ext uri="{FF2B5EF4-FFF2-40B4-BE49-F238E27FC236}">
                <a16:creationId xmlns:a16="http://schemas.microsoft.com/office/drawing/2014/main" id="{CAF5EA0A-38FA-AA4C-827B-0438EDA3AA9E}"/>
              </a:ext>
            </a:extLst>
          </p:cNvPr>
          <p:cNvSpPr txBox="1"/>
          <p:nvPr/>
        </p:nvSpPr>
        <p:spPr>
          <a:xfrm>
            <a:off x="7205354" y="3797531"/>
            <a:ext cx="4416290" cy="292388"/>
          </a:xfrm>
          <a:prstGeom prst="rect">
            <a:avLst/>
          </a:prstGeom>
          <a:noFill/>
        </p:spPr>
        <p:txBody>
          <a:bodyPr wrap="square" rtlCol="0">
            <a:spAutoFit/>
          </a:bodyPr>
          <a:lstStyle/>
          <a:p>
            <a:r>
              <a:rPr lang="en-US" sz="1300" dirty="0"/>
              <a:t>Sold Price Profiling with and without captain experience</a:t>
            </a:r>
          </a:p>
        </p:txBody>
      </p:sp>
    </p:spTree>
    <p:extLst>
      <p:ext uri="{BB962C8B-B14F-4D97-AF65-F5344CB8AC3E}">
        <p14:creationId xmlns:p14="http://schemas.microsoft.com/office/powerpoint/2010/main" val="1265275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and Output(5/5) </a:t>
            </a:r>
          </a:p>
        </p:txBody>
      </p:sp>
      <p:sp>
        <p:nvSpPr>
          <p:cNvPr id="5" name="Content Placeholder 13">
            <a:extLst>
              <a:ext uri="{FF2B5EF4-FFF2-40B4-BE49-F238E27FC236}">
                <a16:creationId xmlns:a16="http://schemas.microsoft.com/office/drawing/2014/main" id="{0F607B0B-1B13-BF4F-AA66-F5B4A8AA9094}"/>
              </a:ext>
            </a:extLst>
          </p:cNvPr>
          <p:cNvSpPr txBox="1">
            <a:spLocks/>
          </p:cNvSpPr>
          <p:nvPr/>
        </p:nvSpPr>
        <p:spPr>
          <a:xfrm>
            <a:off x="1522413" y="2060848"/>
            <a:ext cx="3779911" cy="4114801"/>
          </a:xfrm>
          <a:prstGeom prst="rect">
            <a:avLst/>
          </a:prstGeom>
        </p:spPr>
        <p:txBody>
          <a:bodyPr>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line shows there is a positive correlation between number of sixes hit by a batsman and the sold price. </a:t>
            </a:r>
          </a:p>
          <a:p>
            <a:r>
              <a:rPr lang="en-US" dirty="0"/>
              <a:t>The pair plot is showing the correlation and explore the relationship of four variables.</a:t>
            </a:r>
          </a:p>
          <a:p>
            <a:r>
              <a:rPr lang="en-US" dirty="0"/>
              <a:t>Heatmap shows that AVE and sixer show positive correlation while sold price and SR-B are not so strongly correlated.</a:t>
            </a:r>
            <a:endParaRPr lang="en-IN" dirty="0"/>
          </a:p>
          <a:p>
            <a:endParaRPr lang="en-IN" dirty="0"/>
          </a:p>
          <a:p>
            <a:endParaRPr lang="en-US" dirty="0"/>
          </a:p>
        </p:txBody>
      </p:sp>
      <p:cxnSp>
        <p:nvCxnSpPr>
          <p:cNvPr id="9" name="Straight Connector 8">
            <a:extLst>
              <a:ext uri="{FF2B5EF4-FFF2-40B4-BE49-F238E27FC236}">
                <a16:creationId xmlns:a16="http://schemas.microsoft.com/office/drawing/2014/main" id="{93BA19F3-C757-934A-A169-611F460F9C0E}"/>
              </a:ext>
            </a:extLst>
          </p:cNvPr>
          <p:cNvCxnSpPr/>
          <p:nvPr/>
        </p:nvCxnSpPr>
        <p:spPr>
          <a:xfrm>
            <a:off x="5302324" y="1844824"/>
            <a:ext cx="0" cy="4608512"/>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C6780B3-1DF8-3144-9664-30B03C297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356" y="1752600"/>
            <a:ext cx="6408712" cy="4700736"/>
          </a:xfrm>
          <a:prstGeom prst="rect">
            <a:avLst/>
          </a:prstGeom>
        </p:spPr>
      </p:pic>
    </p:spTree>
    <p:extLst>
      <p:ext uri="{BB962C8B-B14F-4D97-AF65-F5344CB8AC3E}">
        <p14:creationId xmlns:p14="http://schemas.microsoft.com/office/powerpoint/2010/main" val="332130186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a:t>
            </a:r>
          </a:p>
        </p:txBody>
      </p:sp>
      <p:sp>
        <p:nvSpPr>
          <p:cNvPr id="3" name="Content Placeholder 2"/>
          <p:cNvSpPr>
            <a:spLocks noGrp="1"/>
          </p:cNvSpPr>
          <p:nvPr>
            <p:ph sz="half" idx="1"/>
          </p:nvPr>
        </p:nvSpPr>
        <p:spPr>
          <a:xfrm>
            <a:off x="1504781" y="1905001"/>
            <a:ext cx="10350271" cy="4114800"/>
          </a:xfrm>
        </p:spPr>
        <p:txBody>
          <a:bodyPr>
            <a:normAutofit fontScale="70000" lnSpcReduction="20000"/>
          </a:bodyPr>
          <a:lstStyle/>
          <a:p>
            <a:endParaRPr lang="en-US" dirty="0"/>
          </a:p>
          <a:p>
            <a:r>
              <a:rPr lang="en-US" dirty="0"/>
              <a:t>We find 40% of the IPL players are from India which is evident because there are rules about the max. percentage of foreign players that can play.</a:t>
            </a:r>
          </a:p>
          <a:p>
            <a:r>
              <a:rPr lang="en-US" dirty="0"/>
              <a:t>Middle age group players are max that’s evident as low age players lack experience and aged players lacks stamina. The top players in terms of sold price are mostly batsman which signifies batsman are of high priority in IPL.</a:t>
            </a:r>
          </a:p>
          <a:p>
            <a:r>
              <a:rPr lang="en-US" dirty="0"/>
              <a:t>We observed that the batsman are paid maximum from age group 1 and 2 whereas allrounders are paid maximum in age category 3.This could be because allrounders establish the credentials as good allrounders over a period.</a:t>
            </a:r>
            <a:r>
              <a:rPr lang="en-IN" dirty="0"/>
              <a:t> </a:t>
            </a:r>
          </a:p>
          <a:p>
            <a:r>
              <a:rPr lang="en-US" dirty="0"/>
              <a:t>For all the correlations AVE and SIXERS seem to be highly correlated with SOLD PRICE compared to SR-B.</a:t>
            </a:r>
            <a:endParaRPr lang="en-IN" dirty="0"/>
          </a:p>
          <a:p>
            <a:r>
              <a:rPr lang="en-US" dirty="0"/>
              <a:t>The correlation value lies between -1.0 and 1.0. -1.0 indicates a perfect negative correlation whereas +1.0 indicates perfect positive correlation. The heatmap shows that sixer show positive correlation while sold price and SR-B are not so strongly correlated. IPL is a game of entertainment and who can score at a faster pace so more sixers more entertainment so that’s why probably the players with highest number of sixes are sold at higher price. </a:t>
            </a:r>
            <a:endParaRPr lang="en-IN" dirty="0"/>
          </a:p>
          <a:p>
            <a:endParaRPr lang="en-IN" dirty="0"/>
          </a:p>
          <a:p>
            <a:endParaRPr lang="en-US" dirty="0"/>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half" idx="1"/>
          </p:nvPr>
        </p:nvSpPr>
        <p:spPr>
          <a:xfrm>
            <a:off x="1504781" y="1905001"/>
            <a:ext cx="10350271" cy="4114800"/>
          </a:xfrm>
        </p:spPr>
        <p:txBody>
          <a:bodyPr>
            <a:normAutofit fontScale="92500"/>
          </a:bodyPr>
          <a:lstStyle/>
          <a:p>
            <a:r>
              <a:rPr lang="en-US" dirty="0"/>
              <a:t>The objective of descriptive analytics is simple comprehension of data using data summarization, basic statistical measures and visualization. </a:t>
            </a:r>
          </a:p>
          <a:p>
            <a:r>
              <a:rPr lang="en-US" dirty="0"/>
              <a:t>Pandas library provides excellent support for Data Frame and its operations. Operations like filtering , grouping , aggregations, sorting, joining and many more are readily available in this library. </a:t>
            </a:r>
          </a:p>
          <a:p>
            <a:r>
              <a:rPr lang="en-US" dirty="0"/>
              <a:t>Matplotlib and seaborn are two most widely used libraries for creating visualization. </a:t>
            </a:r>
          </a:p>
          <a:p>
            <a:r>
              <a:rPr lang="en-US" dirty="0"/>
              <a:t>Plots like histogram, distribution plots, box plots, scatter plots, pair plots, heatmap can be created to find insights during exploratory analysis.</a:t>
            </a:r>
          </a:p>
          <a:p>
            <a:r>
              <a:rPr lang="en-IN" dirty="0"/>
              <a:t>After this modelling can be done to this dataset to predict selling price of players given certain features.</a:t>
            </a:r>
          </a:p>
          <a:p>
            <a:endParaRPr lang="en-US" dirty="0"/>
          </a:p>
        </p:txBody>
      </p:sp>
    </p:spTree>
    <p:extLst>
      <p:ext uri="{BB962C8B-B14F-4D97-AF65-F5344CB8AC3E}">
        <p14:creationId xmlns:p14="http://schemas.microsoft.com/office/powerpoint/2010/main" val="1180311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Digital Blue Tunnel 16x9</Template>
  <TotalTime>214</TotalTime>
  <Words>862</Words>
  <Application>Microsoft Macintosh PowerPoint</Application>
  <PresentationFormat>Custom</PresentationFormat>
  <Paragraphs>63</Paragraphs>
  <Slides>10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Corbel</vt:lpstr>
      <vt:lpstr>Digital Blue Tunnel 16x9</vt:lpstr>
      <vt:lpstr>EDA of IPL dataset</vt:lpstr>
      <vt:lpstr>Introduction</vt:lpstr>
      <vt:lpstr>Analysis and Output(1/5) </vt:lpstr>
      <vt:lpstr>Analysis and Output(2/5)</vt:lpstr>
      <vt:lpstr>Analysis and Output(3/5) </vt:lpstr>
      <vt:lpstr>Analysis and Output(4/5) </vt:lpstr>
      <vt:lpstr>Analysis and Output(5/5) </vt:lpstr>
      <vt:lpstr>Interpretation</vt:lpstr>
      <vt:lpstr>Conclusion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of IPL dataset</dc:title>
  <dc:creator>Microsoft Office User</dc:creator>
  <cp:lastModifiedBy>Microsoft Office User</cp:lastModifiedBy>
  <cp:revision>31</cp:revision>
  <dcterms:created xsi:type="dcterms:W3CDTF">2021-05-11T14:03:28Z</dcterms:created>
  <dcterms:modified xsi:type="dcterms:W3CDTF">2021-07-06T19:09:41Z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